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0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rgbClr val="002060"/>
                </a:solidFill>
              </a:rPr>
              <a:t>Authorization markup </a:t>
            </a:r>
            <a:r>
              <a:rPr lang="en-US" b="1" dirty="0" smtClean="0">
                <a:solidFill>
                  <a:srgbClr val="002060"/>
                </a:solidFill>
              </a:rPr>
              <a:t>languages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SAML protocol </a:t>
            </a:r>
            <a:r>
              <a:rPr lang="en-US" dirty="0"/>
              <a:t>request is often referred to as a </a:t>
            </a:r>
            <a:r>
              <a:rPr lang="en-US" dirty="0">
                <a:solidFill>
                  <a:srgbClr val="FF0000"/>
                </a:solidFill>
              </a:rPr>
              <a:t>query</a:t>
            </a:r>
            <a:r>
              <a:rPr lang="en-US" dirty="0"/>
              <a:t>; the three different supported </a:t>
            </a:r>
            <a:r>
              <a:rPr lang="en-US" dirty="0">
                <a:solidFill>
                  <a:srgbClr val="FF0000"/>
                </a:solidFill>
              </a:rPr>
              <a:t>query types </a:t>
            </a:r>
            <a:r>
              <a:rPr lang="en-US" dirty="0"/>
              <a:t>are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authentication </a:t>
            </a:r>
            <a:r>
              <a:rPr lang="en-US" dirty="0">
                <a:solidFill>
                  <a:srgbClr val="FF0000"/>
                </a:solidFill>
              </a:rPr>
              <a:t>query, an attribute query</a:t>
            </a:r>
            <a:r>
              <a:rPr lang="en-US" dirty="0"/>
              <a:t>, and an </a:t>
            </a:r>
            <a:r>
              <a:rPr lang="en-US" dirty="0">
                <a:solidFill>
                  <a:srgbClr val="FF0000"/>
                </a:solidFill>
              </a:rPr>
              <a:t>authorization decision query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SAML requests </a:t>
            </a:r>
            <a:r>
              <a:rPr lang="en-US" dirty="0" smtClean="0"/>
              <a:t>use a </a:t>
            </a:r>
            <a:r>
              <a:rPr lang="en-US" dirty="0" smtClean="0">
                <a:solidFill>
                  <a:srgbClr val="FF0000"/>
                </a:solidFill>
              </a:rPr>
              <a:t>SOAP (</a:t>
            </a:r>
            <a:r>
              <a:rPr lang="en-US" b="1" dirty="0" smtClean="0"/>
              <a:t>simple </a:t>
            </a:r>
            <a:r>
              <a:rPr lang="en-US" b="1" dirty="0"/>
              <a:t>object access </a:t>
            </a:r>
            <a:r>
              <a:rPr lang="en-US" b="1" dirty="0" smtClean="0"/>
              <a:t>protocol)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binding</a:t>
            </a:r>
            <a:r>
              <a:rPr lang="en-US" dirty="0"/>
              <a:t>; that is, the SAML </a:t>
            </a:r>
            <a:r>
              <a:rPr lang="en-US" dirty="0">
                <a:solidFill>
                  <a:srgbClr val="FF0000"/>
                </a:solidFill>
              </a:rPr>
              <a:t>request or response is embedded </a:t>
            </a:r>
            <a:r>
              <a:rPr lang="en-US" dirty="0"/>
              <a:t>in a SOAP wrapper within </a:t>
            </a:r>
            <a:r>
              <a:rPr lang="en-US" dirty="0" smtClean="0"/>
              <a:t>an HTTP </a:t>
            </a:r>
            <a:r>
              <a:rPr lang="en-US" dirty="0"/>
              <a:t>message.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5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SAML </a:t>
            </a:r>
            <a:r>
              <a:rPr lang="en-US" dirty="0"/>
              <a:t>is used to </a:t>
            </a:r>
            <a:r>
              <a:rPr lang="en-US" dirty="0">
                <a:solidFill>
                  <a:srgbClr val="FF0000"/>
                </a:solidFill>
              </a:rPr>
              <a:t>provide a mechanism </a:t>
            </a:r>
            <a:r>
              <a:rPr lang="en-US" dirty="0"/>
              <a:t>for a </a:t>
            </a:r>
            <a:r>
              <a:rPr lang="en-US" dirty="0">
                <a:solidFill>
                  <a:srgbClr val="FF0000"/>
                </a:solidFill>
              </a:rPr>
              <a:t>Web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Browser Single Sign On (SSO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en-US" dirty="0"/>
              <a:t>SAML Single Sign On </a:t>
            </a:r>
            <a:r>
              <a:rPr lang="en-US" dirty="0" smtClean="0">
                <a:solidFill>
                  <a:srgbClr val="FF0000"/>
                </a:solidFill>
              </a:rPr>
              <a:t>Request/Response mechanism.</a:t>
            </a:r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Service Provisioning Markup Language </a:t>
            </a:r>
            <a:r>
              <a:rPr lang="en-US" dirty="0"/>
              <a:t>(SPML) is another of the OASIS</a:t>
            </a:r>
            <a:r>
              <a:rPr lang="en-US" dirty="0">
                <a:solidFill>
                  <a:srgbClr val="FF0000"/>
                </a:solidFill>
              </a:rPr>
              <a:t> open standards </a:t>
            </a:r>
            <a:r>
              <a:rPr lang="en-US" dirty="0" smtClean="0">
                <a:solidFill>
                  <a:srgbClr val="FF0000"/>
                </a:solidFill>
              </a:rPr>
              <a:t>developed to </a:t>
            </a:r>
            <a:r>
              <a:rPr lang="en-US" dirty="0">
                <a:solidFill>
                  <a:srgbClr val="FF0000"/>
                </a:solidFill>
              </a:rPr>
              <a:t>provide for service </a:t>
            </a:r>
            <a:r>
              <a:rPr lang="en-US" dirty="0"/>
              <a:t>provisioning.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Provisioning is the process by which a resource is </a:t>
            </a:r>
            <a:r>
              <a:rPr lang="en-US" dirty="0" smtClean="0"/>
              <a:t>prepared for </a:t>
            </a:r>
            <a:r>
              <a:rPr lang="en-US" dirty="0"/>
              <a:t>use, </a:t>
            </a:r>
            <a:r>
              <a:rPr lang="en-US" dirty="0">
                <a:solidFill>
                  <a:srgbClr val="FF0000"/>
                </a:solidFill>
              </a:rPr>
              <a:t>reserved, accessed, used, and then released </a:t>
            </a:r>
            <a:r>
              <a:rPr lang="en-US" dirty="0"/>
              <a:t>when the transaction is completed.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classic </a:t>
            </a:r>
            <a:r>
              <a:rPr lang="en-US" dirty="0"/>
              <a:t>example of provisioning a resource is the reservation and use of a </a:t>
            </a:r>
            <a:r>
              <a:rPr lang="en-US" dirty="0">
                <a:solidFill>
                  <a:srgbClr val="FF0000"/>
                </a:solidFill>
              </a:rPr>
              <a:t>phone line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Virtual Private </a:t>
            </a:r>
            <a:r>
              <a:rPr lang="en-US" dirty="0">
                <a:solidFill>
                  <a:srgbClr val="FF0000"/>
                </a:solidFill>
              </a:rPr>
              <a:t>Network.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provisioning system has </a:t>
            </a:r>
            <a:r>
              <a:rPr lang="en-US" dirty="0">
                <a:solidFill>
                  <a:srgbClr val="FF0000"/>
                </a:solidFill>
              </a:rPr>
              <a:t>three types of components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Requesting </a:t>
            </a:r>
            <a:r>
              <a:rPr lang="en-US" dirty="0"/>
              <a:t>Authority (RA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Provisioning Service Point (PSP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Provisioning Service Targets (PST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1. Requesting </a:t>
            </a:r>
            <a:r>
              <a:rPr lang="en-US" u="sng" dirty="0">
                <a:solidFill>
                  <a:srgbClr val="FF0000"/>
                </a:solidFill>
              </a:rPr>
              <a:t>Authority (RA)</a:t>
            </a:r>
          </a:p>
          <a:p>
            <a:pPr marL="0" indent="0">
              <a:buNone/>
            </a:pPr>
            <a:r>
              <a:rPr lang="en-US" dirty="0"/>
              <a:t>Requesting Authority (RA) is the </a:t>
            </a:r>
            <a:r>
              <a:rPr lang="en-US" dirty="0" smtClean="0">
                <a:solidFill>
                  <a:srgbClr val="FF0000"/>
                </a:solidFill>
              </a:rPr>
              <a:t>client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2.Provisioning </a:t>
            </a:r>
            <a:r>
              <a:rPr lang="en-US" u="sng" dirty="0">
                <a:solidFill>
                  <a:srgbClr val="FF0000"/>
                </a:solidFill>
              </a:rPr>
              <a:t>Service Point (PSP</a:t>
            </a:r>
            <a:r>
              <a:rPr lang="en-US" u="sng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cloud component that </a:t>
            </a:r>
            <a:r>
              <a:rPr lang="en-US" dirty="0">
                <a:solidFill>
                  <a:srgbClr val="FF0000"/>
                </a:solidFill>
              </a:rPr>
              <a:t>receives the request and returns </a:t>
            </a:r>
            <a:r>
              <a:rPr lang="en-US" dirty="0" smtClean="0">
                <a:solidFill>
                  <a:srgbClr val="FF0000"/>
                </a:solidFill>
              </a:rPr>
              <a:t>a response.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3. Provisioning </a:t>
            </a:r>
            <a:r>
              <a:rPr lang="en-US" u="sng" dirty="0">
                <a:solidFill>
                  <a:srgbClr val="FF0000"/>
                </a:solidFill>
              </a:rPr>
              <a:t>Service Targets (</a:t>
            </a:r>
            <a:r>
              <a:rPr lang="en-US" u="sng" dirty="0" smtClean="0">
                <a:solidFill>
                  <a:srgbClr val="FF0000"/>
                </a:solidFill>
              </a:rPr>
              <a:t>PST)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software application </a:t>
            </a:r>
            <a:r>
              <a:rPr lang="en-US" dirty="0" smtClean="0"/>
              <a:t>upon which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provisioning action </a:t>
            </a:r>
            <a:r>
              <a:rPr lang="en-US" dirty="0"/>
              <a:t>is performed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1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SPML </a:t>
            </a:r>
            <a:r>
              <a:rPr lang="en-US" dirty="0"/>
              <a:t>is used to prepare </a:t>
            </a:r>
            <a:r>
              <a:rPr lang="en-US" dirty="0">
                <a:solidFill>
                  <a:srgbClr val="FF0000"/>
                </a:solidFill>
              </a:rPr>
              <a:t>Web services and applications for </a:t>
            </a:r>
            <a:r>
              <a:rPr lang="en-US" dirty="0" smtClean="0">
                <a:solidFill>
                  <a:srgbClr val="FF0000"/>
                </a:solidFill>
              </a:rPr>
              <a:t>use.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8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458200" cy="558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2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Authorization markup languages</a:t>
            </a:r>
          </a:p>
          <a:p>
            <a:pPr algn="just"/>
            <a:r>
              <a:rPr lang="en-US" dirty="0" smtClean="0"/>
              <a:t>Information </a:t>
            </a:r>
            <a:r>
              <a:rPr lang="en-US" dirty="0">
                <a:solidFill>
                  <a:srgbClr val="FF0000"/>
                </a:solidFill>
              </a:rPr>
              <a:t>requests and replies</a:t>
            </a:r>
            <a:r>
              <a:rPr lang="en-US" dirty="0"/>
              <a:t> in cloud computing are nearly always in the form of </a:t>
            </a:r>
            <a:r>
              <a:rPr lang="en-US" dirty="0">
                <a:solidFill>
                  <a:srgbClr val="FF0000"/>
                </a:solidFill>
              </a:rPr>
              <a:t>XML </a:t>
            </a:r>
            <a:r>
              <a:rPr lang="en-US" dirty="0" smtClean="0"/>
              <a:t>replies or requests.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XML files are </a:t>
            </a:r>
            <a:r>
              <a:rPr lang="en-US" dirty="0">
                <a:solidFill>
                  <a:srgbClr val="FF0000"/>
                </a:solidFill>
              </a:rPr>
              <a:t>text files and are </a:t>
            </a:r>
            <a:r>
              <a:rPr lang="en-US" dirty="0" smtClean="0">
                <a:solidFill>
                  <a:srgbClr val="FF0000"/>
                </a:solidFill>
              </a:rPr>
              <a:t>self-describing.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That is, XML files contain a </a:t>
            </a:r>
            <a:r>
              <a:rPr lang="en-US" dirty="0">
                <a:solidFill>
                  <a:srgbClr val="FF0000"/>
                </a:solidFill>
              </a:rPr>
              <a:t>schema</a:t>
            </a:r>
            <a:r>
              <a:rPr lang="en-US" dirty="0"/>
              <a:t> that</a:t>
            </a:r>
          </a:p>
          <a:p>
            <a:pPr marL="0" indent="0"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describes </a:t>
            </a:r>
            <a:r>
              <a:rPr lang="en-US" dirty="0">
                <a:solidFill>
                  <a:srgbClr val="FF0000"/>
                </a:solidFill>
              </a:rPr>
              <a:t>the data</a:t>
            </a:r>
            <a:r>
              <a:rPr lang="en-US" dirty="0"/>
              <a:t> it contains or contains a </a:t>
            </a:r>
            <a:r>
              <a:rPr lang="en-US" dirty="0" smtClean="0"/>
              <a:t>   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point </a:t>
            </a:r>
            <a:r>
              <a:rPr lang="en-US" dirty="0">
                <a:solidFill>
                  <a:srgbClr val="FF0000"/>
                </a:solidFill>
              </a:rPr>
              <a:t>to another text </a:t>
            </a:r>
            <a:r>
              <a:rPr lang="en-US" dirty="0"/>
              <a:t>file with its </a:t>
            </a:r>
            <a:r>
              <a:rPr lang="en-US" dirty="0" smtClean="0">
                <a:solidFill>
                  <a:srgbClr val="FF0000"/>
                </a:solidFill>
              </a:rPr>
              <a:t>schem</a:t>
            </a:r>
            <a:r>
              <a:rPr lang="en-US" dirty="0" smtClean="0"/>
              <a:t>a.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47500" lnSpcReduction="20000"/>
          </a:bodyPr>
          <a:lstStyle/>
          <a:p>
            <a:r>
              <a:rPr lang="en-US" sz="5800" b="1" dirty="0">
                <a:solidFill>
                  <a:srgbClr val="002060"/>
                </a:solidFill>
              </a:rPr>
              <a:t>Authorization markup languages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n-US" sz="5800" dirty="0"/>
              <a:t>A </a:t>
            </a:r>
            <a:r>
              <a:rPr lang="en-US" sz="5800" dirty="0">
                <a:solidFill>
                  <a:srgbClr val="FF0000"/>
                </a:solidFill>
              </a:rPr>
              <a:t>variety </a:t>
            </a:r>
            <a:r>
              <a:rPr lang="en-US" sz="5800" dirty="0" smtClean="0">
                <a:solidFill>
                  <a:srgbClr val="FF0000"/>
                </a:solidFill>
              </a:rPr>
              <a:t>of </a:t>
            </a:r>
            <a:r>
              <a:rPr lang="en-US" sz="5800" dirty="0" smtClean="0"/>
              <a:t>specialized </a:t>
            </a:r>
            <a:r>
              <a:rPr lang="en-US" sz="5800" dirty="0">
                <a:solidFill>
                  <a:srgbClr val="FF0000"/>
                </a:solidFill>
              </a:rPr>
              <a:t>XML files </a:t>
            </a:r>
            <a:r>
              <a:rPr lang="en-US" sz="5800" dirty="0"/>
              <a:t>are in the </a:t>
            </a:r>
            <a:r>
              <a:rPr lang="en-US" sz="5800" dirty="0">
                <a:solidFill>
                  <a:srgbClr val="FF0000"/>
                </a:solidFill>
              </a:rPr>
              <a:t>identity framework</a:t>
            </a:r>
            <a:r>
              <a:rPr lang="en-US" sz="5800" dirty="0"/>
              <a:t>, the ones of note being </a:t>
            </a:r>
            <a:r>
              <a:rPr lang="en-US" sz="5800" dirty="0">
                <a:solidFill>
                  <a:srgbClr val="FF0000"/>
                </a:solidFill>
              </a:rPr>
              <a:t>XACML and </a:t>
            </a:r>
            <a:r>
              <a:rPr lang="en-US" sz="5800" dirty="0" smtClean="0">
                <a:solidFill>
                  <a:srgbClr val="FF0000"/>
                </a:solidFill>
              </a:rPr>
              <a:t>SAML</a:t>
            </a:r>
            <a:r>
              <a:rPr lang="en-US" sz="5800" dirty="0" smtClean="0"/>
              <a:t>.</a:t>
            </a:r>
            <a:r>
              <a:rPr lang="en-US" sz="5800" dirty="0"/>
              <a:t> </a:t>
            </a:r>
            <a:r>
              <a:rPr lang="en-US" sz="5800" dirty="0">
                <a:solidFill>
                  <a:srgbClr val="FF0000"/>
                </a:solidFill>
              </a:rPr>
              <a:t>Service Provisioning Markup Language (SPML</a:t>
            </a:r>
            <a:r>
              <a:rPr lang="en-US" sz="5800" dirty="0" smtClean="0">
                <a:solidFill>
                  <a:srgbClr val="FF0000"/>
                </a:solidFill>
              </a:rPr>
              <a:t>)-extensible </a:t>
            </a:r>
            <a:r>
              <a:rPr lang="en-US" sz="5800" dirty="0">
                <a:solidFill>
                  <a:srgbClr val="FF0000"/>
                </a:solidFill>
              </a:rPr>
              <a:t>Access Control Markup Language (XACML</a:t>
            </a:r>
            <a:r>
              <a:rPr lang="en-US" sz="5800" dirty="0" smtClean="0">
                <a:solidFill>
                  <a:srgbClr val="FF0000"/>
                </a:solidFill>
              </a:rPr>
              <a:t>).</a:t>
            </a:r>
          </a:p>
          <a:p>
            <a:pPr marL="0" indent="0" algn="just">
              <a:buNone/>
            </a:pPr>
            <a:endParaRPr lang="en-US" sz="5800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5800" dirty="0">
                <a:solidFill>
                  <a:srgbClr val="FF0000"/>
                </a:solidFill>
              </a:rPr>
              <a:t>(XACML</a:t>
            </a:r>
            <a:r>
              <a:rPr lang="en-US" sz="5800" dirty="0" smtClean="0">
                <a:solidFill>
                  <a:srgbClr val="FF0000"/>
                </a:solidFill>
              </a:rPr>
              <a:t>) </a:t>
            </a:r>
            <a:r>
              <a:rPr lang="en-US" sz="5800" dirty="0">
                <a:solidFill>
                  <a:srgbClr val="FF0000"/>
                </a:solidFill>
              </a:rPr>
              <a:t>set of policy statements </a:t>
            </a:r>
            <a:r>
              <a:rPr lang="en-US" sz="5800" dirty="0"/>
              <a:t>written in XML that </a:t>
            </a:r>
            <a:r>
              <a:rPr lang="en-US" sz="5800" dirty="0" smtClean="0">
                <a:solidFill>
                  <a:srgbClr val="FF0000"/>
                </a:solidFill>
              </a:rPr>
              <a:t>support an </a:t>
            </a:r>
            <a:r>
              <a:rPr lang="en-US" sz="5800" dirty="0">
                <a:solidFill>
                  <a:srgbClr val="FF0000"/>
                </a:solidFill>
              </a:rPr>
              <a:t>authentication </a:t>
            </a:r>
            <a:r>
              <a:rPr lang="en-US" sz="5800" dirty="0" smtClean="0">
                <a:solidFill>
                  <a:srgbClr val="FF0000"/>
                </a:solidFill>
              </a:rPr>
              <a:t>process.</a:t>
            </a:r>
            <a:endParaRPr lang="en-US" sz="5800" dirty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47500" lnSpcReduction="20000"/>
          </a:bodyPr>
          <a:lstStyle/>
          <a:p>
            <a:r>
              <a:rPr lang="en-US" sz="5800" b="1" dirty="0">
                <a:solidFill>
                  <a:srgbClr val="002060"/>
                </a:solidFill>
              </a:rPr>
              <a:t>Authorization markup languages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sz="5800" dirty="0"/>
              <a:t>A policy in XACML </a:t>
            </a:r>
            <a:r>
              <a:rPr lang="en-US" sz="5800" dirty="0">
                <a:solidFill>
                  <a:srgbClr val="FF0000"/>
                </a:solidFill>
              </a:rPr>
              <a:t>describes a subject element</a:t>
            </a:r>
            <a:r>
              <a:rPr lang="en-US" sz="5800" dirty="0"/>
              <a:t> that </a:t>
            </a:r>
            <a:r>
              <a:rPr lang="en-US" sz="5800" dirty="0">
                <a:solidFill>
                  <a:srgbClr val="FF0000"/>
                </a:solidFill>
              </a:rPr>
              <a:t>requests </a:t>
            </a:r>
            <a:r>
              <a:rPr lang="en-US" sz="5800" dirty="0" smtClean="0">
                <a:solidFill>
                  <a:srgbClr val="FF0000"/>
                </a:solidFill>
              </a:rPr>
              <a:t>an action</a:t>
            </a:r>
            <a:r>
              <a:rPr lang="en-US" sz="5800" dirty="0" smtClean="0"/>
              <a:t> </a:t>
            </a:r>
            <a:r>
              <a:rPr lang="en-US" sz="5800" dirty="0"/>
              <a:t>from a resource</a:t>
            </a:r>
            <a:r>
              <a:rPr lang="en-US" sz="5800" dirty="0" smtClean="0"/>
              <a:t>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sz="5800" dirty="0" smtClean="0"/>
              <a:t>There are Two Types Point.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sz="5800" dirty="0">
                <a:solidFill>
                  <a:srgbClr val="FF0000"/>
                </a:solidFill>
              </a:rPr>
              <a:t>Policy Administration Point (PAP).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sz="5900" dirty="0">
                <a:solidFill>
                  <a:srgbClr val="FF0000"/>
                </a:solidFill>
              </a:rPr>
              <a:t>Policy Decision Point (PDP</a:t>
            </a:r>
            <a:r>
              <a:rPr lang="en-US" sz="5900" dirty="0" smtClean="0">
                <a:solidFill>
                  <a:srgbClr val="FF0000"/>
                </a:solidFill>
              </a:rPr>
              <a:t>).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sz="6000" b="1" u="sng" dirty="0">
                <a:solidFill>
                  <a:srgbClr val="FF0000"/>
                </a:solidFill>
              </a:rPr>
              <a:t>Policy Administration Point (PAP</a:t>
            </a:r>
            <a:r>
              <a:rPr lang="en-US" sz="6000" b="1" u="sng" dirty="0" smtClean="0">
                <a:solidFill>
                  <a:srgbClr val="FF0000"/>
                </a:solidFill>
              </a:rPr>
              <a:t>).</a:t>
            </a:r>
            <a:endParaRPr lang="en-US" sz="5900" b="1" u="sng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5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5800" dirty="0">
                <a:solidFill>
                  <a:srgbClr val="FF0000"/>
                </a:solidFill>
              </a:rPr>
              <a:t>location at which policy </a:t>
            </a:r>
            <a:r>
              <a:rPr lang="en-US" sz="5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managed is referred to as the </a:t>
            </a:r>
            <a:r>
              <a:rPr lang="en-US" sz="5800" dirty="0">
                <a:solidFill>
                  <a:srgbClr val="FF0000"/>
                </a:solidFill>
              </a:rPr>
              <a:t>Policy Administration Point (PAP</a:t>
            </a:r>
            <a:r>
              <a:rPr lang="en-US" sz="5800" dirty="0" smtClean="0">
                <a:solidFill>
                  <a:srgbClr val="FF0000"/>
                </a:solidFill>
              </a:rPr>
              <a:t>).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77000"/>
          </a:xfrm>
        </p:spPr>
        <p:txBody>
          <a:bodyPr>
            <a:normAutofit fontScale="25000" lnSpcReduction="20000"/>
          </a:bodyPr>
          <a:lstStyle/>
          <a:p>
            <a:r>
              <a:rPr lang="en-US" sz="12800" b="1" dirty="0">
                <a:solidFill>
                  <a:srgbClr val="002060"/>
                </a:solidFill>
              </a:rPr>
              <a:t>Authorization markup languages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sz="12800" b="1" u="sng" dirty="0">
                <a:solidFill>
                  <a:srgbClr val="FF0000"/>
                </a:solidFill>
              </a:rPr>
              <a:t>Policy Decision Point (PDP</a:t>
            </a:r>
            <a:r>
              <a:rPr lang="en-US" sz="12800" b="1" u="sng" dirty="0" smtClean="0">
                <a:solidFill>
                  <a:srgbClr val="FF0000"/>
                </a:solidFill>
              </a:rPr>
              <a:t>).</a:t>
            </a:r>
          </a:p>
          <a:p>
            <a:pPr algn="just">
              <a:lnSpc>
                <a:spcPct val="170000"/>
              </a:lnSpc>
            </a:pPr>
            <a:r>
              <a:rPr lang="en-US" sz="12800" dirty="0"/>
              <a:t>Policy </a:t>
            </a:r>
            <a:r>
              <a:rPr lang="en-US" sz="12800" dirty="0">
                <a:solidFill>
                  <a:srgbClr val="FF0000"/>
                </a:solidFill>
              </a:rPr>
              <a:t>requests are passed </a:t>
            </a:r>
            <a:r>
              <a:rPr lang="en-US" sz="12800" dirty="0"/>
              <a:t>through to the </a:t>
            </a:r>
            <a:r>
              <a:rPr lang="en-US" sz="12800" dirty="0">
                <a:solidFill>
                  <a:srgbClr val="FF0000"/>
                </a:solidFill>
              </a:rPr>
              <a:t>location</a:t>
            </a:r>
            <a:r>
              <a:rPr lang="en-US" sz="12800" dirty="0"/>
              <a:t> where the </a:t>
            </a:r>
            <a:r>
              <a:rPr lang="en-US" sz="12800" dirty="0">
                <a:solidFill>
                  <a:srgbClr val="FF0000"/>
                </a:solidFill>
              </a:rPr>
              <a:t>policy logic </a:t>
            </a:r>
            <a:r>
              <a:rPr lang="en-US" sz="12800" dirty="0"/>
              <a:t>can be executed, </a:t>
            </a:r>
            <a:r>
              <a:rPr lang="en-US" sz="12800" dirty="0" smtClean="0"/>
              <a:t>referred to </a:t>
            </a:r>
            <a:r>
              <a:rPr lang="en-US" sz="12800" dirty="0"/>
              <a:t>as the </a:t>
            </a:r>
            <a:r>
              <a:rPr lang="en-US" sz="12800" dirty="0">
                <a:solidFill>
                  <a:srgbClr val="FF0000"/>
                </a:solidFill>
              </a:rPr>
              <a:t>Policy Decision Point (PDP). </a:t>
            </a:r>
            <a:endParaRPr lang="en-US" sz="12800" dirty="0" smtClean="0">
              <a:solidFill>
                <a:srgbClr val="FF0000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en-US" sz="12800" dirty="0" smtClean="0"/>
              <a:t>The </a:t>
            </a:r>
            <a:r>
              <a:rPr lang="en-US" sz="12800" dirty="0"/>
              <a:t>result of the policy is </a:t>
            </a:r>
            <a:r>
              <a:rPr lang="en-US" sz="12800" dirty="0">
                <a:solidFill>
                  <a:srgbClr val="FF0000"/>
                </a:solidFill>
              </a:rPr>
              <a:t>transmitted through the PAP</a:t>
            </a:r>
            <a:r>
              <a:rPr lang="en-US" sz="12800" dirty="0"/>
              <a:t> </a:t>
            </a:r>
            <a:r>
              <a:rPr lang="en-US" sz="12800" dirty="0" smtClean="0"/>
              <a:t>to the </a:t>
            </a:r>
            <a:r>
              <a:rPr lang="en-US" sz="12800" dirty="0"/>
              <a:t>resource that </a:t>
            </a:r>
            <a:r>
              <a:rPr lang="en-US" sz="12800" dirty="0">
                <a:solidFill>
                  <a:srgbClr val="FF0000"/>
                </a:solidFill>
              </a:rPr>
              <a:t>acts on and enforces </a:t>
            </a:r>
            <a:r>
              <a:rPr lang="en-US" sz="12800" dirty="0"/>
              <a:t>the </a:t>
            </a:r>
            <a:r>
              <a:rPr lang="en-US" sz="12800" dirty="0">
                <a:solidFill>
                  <a:srgbClr val="FF0000"/>
                </a:solidFill>
              </a:rPr>
              <a:t>PDP policy </a:t>
            </a:r>
            <a:r>
              <a:rPr lang="en-US" sz="12800" dirty="0" smtClean="0">
                <a:solidFill>
                  <a:srgbClr val="FF0000"/>
                </a:solidFill>
              </a:rPr>
              <a:t>decision.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9800" b="1" u="sng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77000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002060"/>
                </a:solidFill>
              </a:rPr>
              <a:t>Authorization markup languages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main method for </a:t>
            </a:r>
            <a:r>
              <a:rPr lang="en-US" sz="2800" dirty="0">
                <a:solidFill>
                  <a:srgbClr val="FF0000"/>
                </a:solidFill>
              </a:rPr>
              <a:t>exchanging information between an authentication and authorization service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in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Service Oriented Architecture is the </a:t>
            </a:r>
            <a:r>
              <a:rPr lang="en-US" sz="2800" dirty="0">
                <a:solidFill>
                  <a:srgbClr val="FF0000"/>
                </a:solidFill>
              </a:rPr>
              <a:t>Security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Assertion </a:t>
            </a:r>
            <a:r>
              <a:rPr lang="en-US" sz="2800" dirty="0">
                <a:solidFill>
                  <a:srgbClr val="FF0000"/>
                </a:solidFill>
              </a:rPr>
              <a:t>Markup Language (</a:t>
            </a:r>
            <a:r>
              <a:rPr lang="en-US" sz="2800" dirty="0" smtClean="0">
                <a:solidFill>
                  <a:srgbClr val="FF0000"/>
                </a:solidFill>
              </a:rPr>
              <a:t>SAML)</a:t>
            </a:r>
            <a:endParaRPr lang="en-US" sz="9800" b="1" u="sng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sz="1100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SAML,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service </a:t>
            </a:r>
            <a:r>
              <a:rPr lang="en-US" dirty="0">
                <a:solidFill>
                  <a:srgbClr val="FF0000"/>
                </a:solidFill>
              </a:rPr>
              <a:t>provider passes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statement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or </a:t>
            </a:r>
            <a:r>
              <a:rPr lang="en-US" dirty="0">
                <a:solidFill>
                  <a:srgbClr val="FF0000"/>
                </a:solidFill>
              </a:rPr>
              <a:t>set of statements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(called assertions) to an identity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provider that </a:t>
            </a:r>
            <a:r>
              <a:rPr lang="en-US" dirty="0">
                <a:solidFill>
                  <a:srgbClr val="FF0000"/>
                </a:solidFill>
              </a:rPr>
              <a:t>must be </a:t>
            </a:r>
            <a:r>
              <a:rPr lang="en-US" dirty="0" smtClean="0">
                <a:solidFill>
                  <a:srgbClr val="FF0000"/>
                </a:solidFill>
              </a:rPr>
              <a:t>evaluated.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0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77000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002060"/>
                </a:solidFill>
              </a:rPr>
              <a:t>Authorization markup languages</a:t>
            </a:r>
          </a:p>
          <a:p>
            <a:pPr algn="just"/>
            <a:r>
              <a:rPr lang="en-US" sz="2800" dirty="0"/>
              <a:t>SAML in most instances operates as a r</a:t>
            </a:r>
            <a:r>
              <a:rPr lang="en-US" sz="2800" dirty="0">
                <a:solidFill>
                  <a:srgbClr val="FF0000"/>
                </a:solidFill>
              </a:rPr>
              <a:t>eply/request </a:t>
            </a:r>
            <a:r>
              <a:rPr lang="en-US" sz="2800" dirty="0" smtClean="0">
                <a:solidFill>
                  <a:srgbClr val="FF0000"/>
                </a:solidFill>
              </a:rPr>
              <a:t>mechanism.</a:t>
            </a:r>
            <a:endParaRPr lang="en-US" sz="1100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77000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002060"/>
                </a:solidFill>
              </a:rPr>
              <a:t>Authorization markup languages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7315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1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SAML protocol </a:t>
            </a:r>
            <a:r>
              <a:rPr lang="en-US" dirty="0"/>
              <a:t>request is often referred to as a </a:t>
            </a:r>
            <a:r>
              <a:rPr lang="en-US" dirty="0">
                <a:solidFill>
                  <a:srgbClr val="FF0000"/>
                </a:solidFill>
              </a:rPr>
              <a:t>query</a:t>
            </a:r>
            <a:r>
              <a:rPr lang="en-US" dirty="0"/>
              <a:t>; the three different supported </a:t>
            </a:r>
            <a:r>
              <a:rPr lang="en-US" dirty="0">
                <a:solidFill>
                  <a:srgbClr val="FF0000"/>
                </a:solidFill>
              </a:rPr>
              <a:t>query types </a:t>
            </a:r>
            <a:r>
              <a:rPr lang="en-US" dirty="0"/>
              <a:t>are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authentication </a:t>
            </a:r>
            <a:r>
              <a:rPr lang="en-US" dirty="0">
                <a:solidFill>
                  <a:srgbClr val="FF0000"/>
                </a:solidFill>
              </a:rPr>
              <a:t>query, an attribute query</a:t>
            </a:r>
            <a:r>
              <a:rPr lang="en-US" dirty="0"/>
              <a:t>, and an </a:t>
            </a:r>
            <a:r>
              <a:rPr lang="en-US" dirty="0">
                <a:solidFill>
                  <a:srgbClr val="FF0000"/>
                </a:solidFill>
              </a:rPr>
              <a:t>authorization decision query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SAML requests </a:t>
            </a:r>
            <a:r>
              <a:rPr lang="en-US" dirty="0" smtClean="0"/>
              <a:t>use a </a:t>
            </a:r>
            <a:r>
              <a:rPr lang="en-US" dirty="0" smtClean="0">
                <a:solidFill>
                  <a:srgbClr val="FF0000"/>
                </a:solidFill>
              </a:rPr>
              <a:t>SOAP (</a:t>
            </a:r>
            <a:r>
              <a:rPr lang="en-US" b="1" dirty="0" smtClean="0"/>
              <a:t>simple </a:t>
            </a:r>
            <a:r>
              <a:rPr lang="en-US" b="1" dirty="0"/>
              <a:t>object access </a:t>
            </a:r>
            <a:r>
              <a:rPr lang="en-US" b="1" dirty="0" smtClean="0"/>
              <a:t>protocol)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binding</a:t>
            </a:r>
            <a:r>
              <a:rPr lang="en-US" dirty="0"/>
              <a:t>; that is, the SAML </a:t>
            </a:r>
            <a:r>
              <a:rPr lang="en-US" dirty="0">
                <a:solidFill>
                  <a:srgbClr val="FF0000"/>
                </a:solidFill>
              </a:rPr>
              <a:t>request or response is embedded </a:t>
            </a:r>
            <a:r>
              <a:rPr lang="en-US" dirty="0"/>
              <a:t>in a SOAP wrapper within </a:t>
            </a:r>
            <a:r>
              <a:rPr lang="en-US" dirty="0" smtClean="0"/>
              <a:t>an HTTP </a:t>
            </a:r>
            <a:r>
              <a:rPr lang="en-US" dirty="0"/>
              <a:t>message.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643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26</cp:revision>
  <dcterms:created xsi:type="dcterms:W3CDTF">2006-08-16T00:00:00Z</dcterms:created>
  <dcterms:modified xsi:type="dcterms:W3CDTF">2022-09-21T06:01:56Z</dcterms:modified>
</cp:coreProperties>
</file>